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266" r:id="rId3"/>
    <p:sldId id="301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2" y="-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2295-2233-4EE9-A56E-A8BB126EBF8A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F2C5-5F96-4FDC-B10C-E1604BF69E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77BD-0945-4B48-9551-6602E851C6E8}" type="datetimeFigureOut">
              <a:rPr lang="it-IT" smtClean="0"/>
              <a:pPr/>
              <a:t>08/06/2022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ED5D-0CB2-4470-BFBE-DC3C1B653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6424" y="-2194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0034" y="214290"/>
            <a:ext cx="821537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IL PROGETTO REGIONALE PER LA LOTTA ALLE ZANZARE NEL COMPRENSORIO BIELLESE ED ALTO VERCELLESE – CAMPAGNA 2022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21835" y="1142984"/>
            <a:ext cx="250033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COMUNI ADERENTI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0034" y="5795978"/>
            <a:ext cx="157163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n° Comuni aderenti: 48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5786454"/>
            <a:ext cx="2091082" cy="55399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n° siti (noti) di potenziale infestazione : </a:t>
            </a:r>
            <a:r>
              <a:rPr lang="it-IT" sz="1600" b="1" dirty="0">
                <a:solidFill>
                  <a:srgbClr val="C00000"/>
                </a:solidFill>
              </a:rPr>
              <a:t>1.160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57686" y="5786454"/>
            <a:ext cx="1714512" cy="61555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n° siti di effettiva infestazione</a:t>
            </a:r>
            <a:r>
              <a:rPr lang="it-IT" b="1" dirty="0">
                <a:solidFill>
                  <a:srgbClr val="C00000"/>
                </a:solidFill>
              </a:rPr>
              <a:t>: 450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86512" y="5786454"/>
            <a:ext cx="2500330" cy="61555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Superficie complessiva dei siti infestati</a:t>
            </a:r>
            <a:r>
              <a:rPr lang="it-IT" b="1" dirty="0">
                <a:solidFill>
                  <a:srgbClr val="C00000"/>
                </a:solidFill>
              </a:rPr>
              <a:t>: 600.000 </a:t>
            </a:r>
            <a:r>
              <a:rPr lang="it-IT" sz="1600" b="1" dirty="0" err="1">
                <a:solidFill>
                  <a:srgbClr val="C00000"/>
                </a:solidFill>
              </a:rPr>
              <a:t>mq*</a:t>
            </a:r>
            <a:endParaRPr lang="it-IT" sz="1600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64645" y="5274246"/>
            <a:ext cx="321471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ALCUNI NUMERI SIGNIFICATIVI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57158" y="642939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</a:t>
            </a:r>
            <a:r>
              <a:rPr lang="it-IT" sz="1200" dirty="0">
                <a:solidFill>
                  <a:schemeClr val="bg1"/>
                </a:solidFill>
              </a:rPr>
              <a:t>Non sono inclusi gli innumerevoli siti d’infestazione di tipo domestico di impossibile quantificazione e le risaie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858280" y="1599847"/>
            <a:ext cx="338554" cy="3658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dirty="0"/>
              <a:t>Centro Operativo per la lotta alle zanzare Biellese ed Alto Vercellese 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CFDED99-DEE9-D25B-158C-C994DD30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80726"/>
              </p:ext>
            </p:extLst>
          </p:nvPr>
        </p:nvGraphicFramePr>
        <p:xfrm>
          <a:off x="1403648" y="1733124"/>
          <a:ext cx="6264695" cy="3398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280">
                  <a:extLst>
                    <a:ext uri="{9D8B030D-6E8A-4147-A177-3AD203B41FA5}">
                      <a16:colId xmlns:a16="http://schemas.microsoft.com/office/drawing/2014/main" val="2847621432"/>
                    </a:ext>
                  </a:extLst>
                </a:gridCol>
                <a:gridCol w="1792240">
                  <a:extLst>
                    <a:ext uri="{9D8B030D-6E8A-4147-A177-3AD203B41FA5}">
                      <a16:colId xmlns:a16="http://schemas.microsoft.com/office/drawing/2014/main" val="630257694"/>
                    </a:ext>
                  </a:extLst>
                </a:gridCol>
                <a:gridCol w="1698555">
                  <a:extLst>
                    <a:ext uri="{9D8B030D-6E8A-4147-A177-3AD203B41FA5}">
                      <a16:colId xmlns:a16="http://schemas.microsoft.com/office/drawing/2014/main" val="2157797697"/>
                    </a:ext>
                  </a:extLst>
                </a:gridCol>
                <a:gridCol w="1368620">
                  <a:extLst>
                    <a:ext uri="{9D8B030D-6E8A-4147-A177-3AD203B41FA5}">
                      <a16:colId xmlns:a16="http://schemas.microsoft.com/office/drawing/2014/main" val="1001575706"/>
                    </a:ext>
                  </a:extLst>
                </a:gridCol>
              </a:tblGrid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Azeglio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Curino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Muzzano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Sandigliano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161466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Benna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Donato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Netro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Sordevolo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287895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Borgosesia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Dorzano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Occhieppo Superiore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Sostegno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241494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Brusnengo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Gaglianico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Piatto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Strona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2546644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Camburzano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Gattinara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Piverone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Vallanzengo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597091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Candelo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Graglia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Postua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Valdilana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131846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Casapinta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Lenta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Pray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Verrone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321542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Castelletto Cervo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Lessona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Quaregna Cerreto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Vigliano Biellese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635363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Cavaglià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Lozzolo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Roasio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Villa del Bosco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7542399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Cerrione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Massazza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Ronco Biellese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Viverone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5445885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Coggiola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Mezzana Mortigliengo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Roppolo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Zimone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172520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Cossato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Mongrando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Rovasenda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8846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4286248" y="2928934"/>
            <a:ext cx="2357454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Reazioni allergiche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86248" y="5078568"/>
            <a:ext cx="442915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Diffusione di malattie a carico degli animali domestici (es. Filaria)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86248" y="3534321"/>
            <a:ext cx="442915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Problemi connessi con la capacità vettoriale delle zanzare nei confronti di svariate malattie umane (es. </a:t>
            </a:r>
            <a:r>
              <a:rPr lang="it-IT" sz="2000" i="1" dirty="0"/>
              <a:t>West </a:t>
            </a:r>
            <a:r>
              <a:rPr lang="it-IT" sz="2000" i="1" dirty="0" err="1"/>
              <a:t>Nile</a:t>
            </a:r>
            <a:r>
              <a:rPr lang="it-IT" sz="2000" i="1" dirty="0"/>
              <a:t> Virus, </a:t>
            </a:r>
            <a:r>
              <a:rPr lang="it-IT" sz="2000" i="1" dirty="0" err="1"/>
              <a:t>Dengue</a:t>
            </a:r>
            <a:r>
              <a:rPr lang="it-IT" sz="2000" i="1" dirty="0"/>
              <a:t>, </a:t>
            </a:r>
            <a:r>
              <a:rPr lang="it-IT" sz="2000" i="1" dirty="0" err="1"/>
              <a:t>Cikongunia</a:t>
            </a:r>
            <a:r>
              <a:rPr lang="it-IT" sz="2000" i="1" dirty="0"/>
              <a:t>, Malaria</a:t>
            </a:r>
            <a:r>
              <a:rPr lang="it-IT" sz="2000" dirty="0"/>
              <a:t>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214290"/>
            <a:ext cx="828680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OBIETTIVI DEL PROGETTO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8596" y="1425347"/>
            <a:ext cx="3143272" cy="70788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1) MIGLIORAMENTO DELLA QUALITA’ DELLA VITA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3643306" y="157161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286248" y="1435230"/>
            <a:ext cx="4357718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Le zanzare rappresentano una significativa fonte di molestia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8596" y="3988362"/>
            <a:ext cx="3143272" cy="4001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2) PREVENZIONE SANITARIA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3643306" y="400050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8771462">
            <a:off x="3588550" y="3347967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2771391">
            <a:off x="3538332" y="4672949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858280" y="1599847"/>
            <a:ext cx="338554" cy="3658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dirty="0"/>
              <a:t>Centro Operativo per la lotta alle zanzare Biellese ed Alto Vercellese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8596" y="142853"/>
            <a:ext cx="835824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PROGETTI LOCALI DI LOTTA ALLE ZANZARE IN PIEMONTE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928670"/>
            <a:ext cx="4267780" cy="56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428596" y="928670"/>
            <a:ext cx="1714512" cy="175432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progetti della Regione Piemonte sono gestiti dall’</a:t>
            </a:r>
            <a:r>
              <a:rPr lang="it-IT" dirty="0" err="1">
                <a:solidFill>
                  <a:schemeClr val="bg1"/>
                </a:solidFill>
              </a:rPr>
              <a:t>I.P.L.A.</a:t>
            </a:r>
            <a:r>
              <a:rPr lang="it-IT" dirty="0">
                <a:solidFill>
                  <a:schemeClr val="bg1"/>
                </a:solidFill>
              </a:rPr>
              <a:t> di Torino.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58016" y="928670"/>
            <a:ext cx="1928826" cy="4524315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Progetto </a:t>
            </a:r>
            <a:r>
              <a:rPr lang="it-IT" i="1" dirty="0">
                <a:solidFill>
                  <a:schemeClr val="bg1"/>
                </a:solidFill>
              </a:rPr>
              <a:t>Biellese ed Alto Vercellese</a:t>
            </a:r>
            <a:r>
              <a:rPr lang="it-IT" dirty="0">
                <a:solidFill>
                  <a:schemeClr val="bg1"/>
                </a:solidFill>
              </a:rPr>
              <a:t>,  è coordinato da un </a:t>
            </a:r>
            <a:r>
              <a:rPr lang="it-IT" b="1" i="1" dirty="0">
                <a:solidFill>
                  <a:schemeClr val="bg1"/>
                </a:solidFill>
              </a:rPr>
              <a:t>Centro Operativo </a:t>
            </a:r>
            <a:r>
              <a:rPr lang="it-IT" dirty="0">
                <a:solidFill>
                  <a:schemeClr val="bg1"/>
                </a:solidFill>
              </a:rPr>
              <a:t> composto da 5 </a:t>
            </a:r>
            <a:r>
              <a:rPr lang="it-IT" b="1" dirty="0">
                <a:solidFill>
                  <a:schemeClr val="bg1"/>
                </a:solidFill>
              </a:rPr>
              <a:t>Tecnici </a:t>
            </a:r>
            <a:r>
              <a:rPr lang="it-IT" dirty="0">
                <a:solidFill>
                  <a:schemeClr val="bg1"/>
                </a:solidFill>
              </a:rPr>
              <a:t>ed è coadiuvato, nelle attività di disinfestazione, da apposite </a:t>
            </a:r>
            <a:r>
              <a:rPr lang="it-IT" b="1" dirty="0">
                <a:solidFill>
                  <a:schemeClr val="bg1"/>
                </a:solidFill>
              </a:rPr>
              <a:t>squadre  operative </a:t>
            </a:r>
            <a:r>
              <a:rPr lang="it-IT" dirty="0">
                <a:solidFill>
                  <a:schemeClr val="bg1"/>
                </a:solidFill>
              </a:rPr>
              <a:t>munite  di un’adeguata strumentazione per la disinfestazione.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858280" y="1599847"/>
            <a:ext cx="338554" cy="3658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dirty="0"/>
              <a:t>Centro Operativo per la lotta alle zanzare Biellese ed Alto Vercellese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5720" y="142852"/>
            <a:ext cx="8501122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ATTIVITA’ </a:t>
            </a:r>
            <a:r>
              <a:rPr lang="it-IT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PROGETTO: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CENSIMENTO AREE </a:t>
            </a:r>
            <a:r>
              <a:rPr lang="it-IT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INFESTAZIONE</a:t>
            </a:r>
          </a:p>
        </p:txBody>
      </p:sp>
      <p:pic>
        <p:nvPicPr>
          <p:cNvPr id="6" name="Immagine 5" descr="FOT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00174"/>
            <a:ext cx="2786082" cy="1564492"/>
          </a:xfrm>
          <a:prstGeom prst="rect">
            <a:avLst/>
          </a:prstGeom>
        </p:spPr>
      </p:pic>
      <p:pic>
        <p:nvPicPr>
          <p:cNvPr id="7" name="Immagine 6" descr="ES_CARTOGRAFIA_FOCOLAI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000372"/>
            <a:ext cx="4286280" cy="3202330"/>
          </a:xfrm>
          <a:prstGeom prst="rect">
            <a:avLst/>
          </a:prstGeom>
        </p:spPr>
      </p:pic>
      <p:pic>
        <p:nvPicPr>
          <p:cNvPr id="9" name="Immagine 8" descr="FOT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857628"/>
            <a:ext cx="1500185" cy="266699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913968"/>
            <a:ext cx="2143140" cy="151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e 11"/>
          <p:cNvSpPr/>
          <p:nvPr/>
        </p:nvSpPr>
        <p:spPr>
          <a:xfrm>
            <a:off x="3000364" y="1357298"/>
            <a:ext cx="2714644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86116" y="157161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Ricerca siti di infestazione</a:t>
            </a:r>
          </a:p>
        </p:txBody>
      </p:sp>
      <p:sp>
        <p:nvSpPr>
          <p:cNvPr id="13" name="Ovale 12"/>
          <p:cNvSpPr/>
          <p:nvPr/>
        </p:nvSpPr>
        <p:spPr>
          <a:xfrm>
            <a:off x="71406" y="2214554"/>
            <a:ext cx="250033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235743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Mappatura siti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5715008" y="1714488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1071538" y="292893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3969779">
            <a:off x="4680127" y="2803470"/>
            <a:ext cx="14572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643570" y="17737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NATURALI</a:t>
            </a:r>
          </a:p>
        </p:txBody>
      </p:sp>
      <p:sp>
        <p:nvSpPr>
          <p:cNvPr id="19" name="CasellaDiTesto 18"/>
          <p:cNvSpPr txBox="1"/>
          <p:nvPr/>
        </p:nvSpPr>
        <p:spPr>
          <a:xfrm rot="3994060">
            <a:off x="4453184" y="315796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ARTIFICIALI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858280" y="1599847"/>
            <a:ext cx="338554" cy="3658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dirty="0"/>
              <a:t>Centro Operativo per la lotta alle zanzare Biellese ed Alto Vercellese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3" name="Immagine 2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456" y="1500174"/>
            <a:ext cx="2785824" cy="404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magine 6" descr="OVITRAPPO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143380"/>
            <a:ext cx="2786082" cy="208956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8806" y="3643314"/>
            <a:ext cx="2154896" cy="29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285720" y="214290"/>
            <a:ext cx="857256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ATTIVITA’ </a:t>
            </a:r>
            <a:r>
              <a:rPr lang="it-IT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PROGETTO: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MONITORAGGIO ENTOMOLOGICO</a:t>
            </a:r>
          </a:p>
        </p:txBody>
      </p:sp>
      <p:sp>
        <p:nvSpPr>
          <p:cNvPr id="13" name="Freccia a destra 12"/>
          <p:cNvSpPr/>
          <p:nvPr/>
        </p:nvSpPr>
        <p:spPr>
          <a:xfrm rot="5400000">
            <a:off x="1901681" y="3901955"/>
            <a:ext cx="6971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357422" y="1285860"/>
            <a:ext cx="3500462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0800000">
            <a:off x="6174546" y="6000768"/>
            <a:ext cx="6834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57422" y="157161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Monitoraggio adulti di zanzara mediante apposite trappole </a:t>
            </a:r>
          </a:p>
          <a:p>
            <a:pPr algn="ctr"/>
            <a:r>
              <a:rPr lang="it-IT" dirty="0"/>
              <a:t>(tot. 20 stazioni)</a:t>
            </a:r>
          </a:p>
        </p:txBody>
      </p:sp>
      <p:sp>
        <p:nvSpPr>
          <p:cNvPr id="16" name="Ovale 15"/>
          <p:cNvSpPr/>
          <p:nvPr/>
        </p:nvSpPr>
        <p:spPr>
          <a:xfrm>
            <a:off x="214282" y="2643182"/>
            <a:ext cx="4071966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300037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Monitoraggio “zanzara Tigre” mediante cattura delle uova con “</a:t>
            </a:r>
            <a:r>
              <a:rPr lang="it-IT" dirty="0" err="1"/>
              <a:t>ovitrappole</a:t>
            </a:r>
            <a:r>
              <a:rPr lang="it-IT" dirty="0"/>
              <a:t>”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5841852" y="1714488"/>
            <a:ext cx="73041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858048" y="5643602"/>
            <a:ext cx="2357422" cy="11429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929454" y="5786454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Conta e classificazione insetti catturati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858280" y="1599847"/>
            <a:ext cx="338554" cy="3658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dirty="0"/>
              <a:t>Centro Operativo per la lotta alle zanzare Biellese ed Alto Vercellese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ZanzaraTigr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e 26"/>
          <p:cNvSpPr/>
          <p:nvPr/>
        </p:nvSpPr>
        <p:spPr>
          <a:xfrm>
            <a:off x="142844" y="2857496"/>
            <a:ext cx="4071966" cy="11430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57158" y="1357298"/>
            <a:ext cx="300039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2877" y="1500174"/>
            <a:ext cx="282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Informazione e sensibilizzazione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142852"/>
            <a:ext cx="828680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ATTIVITA’ </a:t>
            </a:r>
            <a:r>
              <a:rPr lang="it-IT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PROGETTO: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CONTENIMENTO DELLE POPOLAZIONI </a:t>
            </a:r>
            <a:r>
              <a:rPr lang="it-IT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it-IT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ZANZARA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94966"/>
            <a:ext cx="3286148" cy="229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94322"/>
            <a:ext cx="2071702" cy="216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sellaDiTesto 14"/>
          <p:cNvSpPr txBox="1"/>
          <p:nvPr/>
        </p:nvSpPr>
        <p:spPr>
          <a:xfrm>
            <a:off x="1071538" y="4643446"/>
            <a:ext cx="22860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Biologici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5214950"/>
            <a:ext cx="22860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Chimici</a:t>
            </a:r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314324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Coordinamento ed attuazione di interventi insetticidi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000628" y="1248305"/>
            <a:ext cx="250033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fondamentale importanza per  l’elevato numero di </a:t>
            </a:r>
            <a:r>
              <a:rPr lang="it-IT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siti di infestazione </a:t>
            </a:r>
            <a:r>
              <a:rPr lang="it-IT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presso le pertinenze private</a:t>
            </a:r>
          </a:p>
        </p:txBody>
      </p:sp>
      <p:pic>
        <p:nvPicPr>
          <p:cNvPr id="31" name="Immagine 30" descr="FOT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1262047"/>
            <a:ext cx="857256" cy="1524011"/>
          </a:xfrm>
          <a:prstGeom prst="rect">
            <a:avLst/>
          </a:prstGeom>
        </p:spPr>
      </p:pic>
      <p:sp>
        <p:nvSpPr>
          <p:cNvPr id="33" name="Freccia a destra 32"/>
          <p:cNvSpPr/>
          <p:nvPr/>
        </p:nvSpPr>
        <p:spPr>
          <a:xfrm>
            <a:off x="3428992" y="1643050"/>
            <a:ext cx="150019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 rot="5400000">
            <a:off x="1928794" y="4071942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19549113">
            <a:off x="3206414" y="3908089"/>
            <a:ext cx="26872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3500430" y="5143512"/>
            <a:ext cx="164307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 rot="19601907">
            <a:off x="3260901" y="3999333"/>
            <a:ext cx="248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AREE NATURALI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786182" y="52149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TOMBINI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02252" y="4643446"/>
            <a:ext cx="430887" cy="9286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it-IT" sz="1600" dirty="0"/>
              <a:t>LARVICIDI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2137" y="5643578"/>
            <a:ext cx="430887" cy="10715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it-IT" sz="1600" dirty="0"/>
              <a:t>ADULTICIDI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71538" y="6000768"/>
            <a:ext cx="135732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Chimici</a:t>
            </a:r>
            <a:r>
              <a:rPr lang="it-IT" dirty="0"/>
              <a:t> </a:t>
            </a:r>
          </a:p>
        </p:txBody>
      </p:sp>
      <p:pic>
        <p:nvPicPr>
          <p:cNvPr id="23" name="Immagine 22" descr="ADULTICIDI_LANC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10" y="5643578"/>
            <a:ext cx="1071552" cy="1143008"/>
          </a:xfrm>
          <a:prstGeom prst="rect">
            <a:avLst/>
          </a:prstGeom>
        </p:spPr>
      </p:pic>
      <p:sp>
        <p:nvSpPr>
          <p:cNvPr id="24" name="Freccia a destra 23"/>
          <p:cNvSpPr/>
          <p:nvPr/>
        </p:nvSpPr>
        <p:spPr>
          <a:xfrm>
            <a:off x="2500298" y="5929330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428860" y="60007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URBANO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428992" y="171448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POPOLAZIONE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858280" y="1599847"/>
            <a:ext cx="338554" cy="3658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dirty="0"/>
              <a:t>Centro Operativo per la lotta alle zanzare Biellese ed Alto Vercellese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421</Words>
  <Application>Microsoft Office PowerPoint</Application>
  <PresentationFormat>Presentazione su schermo (4:3)</PresentationFormat>
  <Paragraphs>97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davide</dc:creator>
  <cp:lastModifiedBy>Davide</cp:lastModifiedBy>
  <cp:revision>226</cp:revision>
  <dcterms:created xsi:type="dcterms:W3CDTF">2018-07-15T19:28:55Z</dcterms:created>
  <dcterms:modified xsi:type="dcterms:W3CDTF">2022-06-08T09:26:25Z</dcterms:modified>
</cp:coreProperties>
</file>