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302" r:id="rId2"/>
    <p:sldId id="266" r:id="rId3"/>
    <p:sldId id="301" r:id="rId4"/>
    <p:sldId id="261" r:id="rId5"/>
    <p:sldId id="262" r:id="rId6"/>
    <p:sldId id="264" r:id="rId7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432" y="-16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102295-2233-4EE9-A56E-A8BB126EBF8A}" type="datetimeFigureOut">
              <a:rPr lang="it-IT" smtClean="0"/>
              <a:pPr/>
              <a:t>08/06/2022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2AF2C5-5F96-4FDC-B10C-E1604BF69E5F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477BD-0945-4B48-9551-6602E851C6E8}" type="datetimeFigureOut">
              <a:rPr lang="it-IT" smtClean="0"/>
              <a:pPr/>
              <a:t>08/06/2022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CED5D-0CB2-4470-BFBE-DC3C1B6533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477BD-0945-4B48-9551-6602E851C6E8}" type="datetimeFigureOut">
              <a:rPr lang="it-IT" smtClean="0"/>
              <a:pPr/>
              <a:t>08/06/2022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CED5D-0CB2-4470-BFBE-DC3C1B6533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477BD-0945-4B48-9551-6602E851C6E8}" type="datetimeFigureOut">
              <a:rPr lang="it-IT" smtClean="0"/>
              <a:pPr/>
              <a:t>08/06/2022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CED5D-0CB2-4470-BFBE-DC3C1B6533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477BD-0945-4B48-9551-6602E851C6E8}" type="datetimeFigureOut">
              <a:rPr lang="it-IT" smtClean="0"/>
              <a:pPr/>
              <a:t>08/06/2022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CED5D-0CB2-4470-BFBE-DC3C1B6533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477BD-0945-4B48-9551-6602E851C6E8}" type="datetimeFigureOut">
              <a:rPr lang="it-IT" smtClean="0"/>
              <a:pPr/>
              <a:t>08/06/2022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CED5D-0CB2-4470-BFBE-DC3C1B6533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477BD-0945-4B48-9551-6602E851C6E8}" type="datetimeFigureOut">
              <a:rPr lang="it-IT" smtClean="0"/>
              <a:pPr/>
              <a:t>08/06/2022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CED5D-0CB2-4470-BFBE-DC3C1B6533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477BD-0945-4B48-9551-6602E851C6E8}" type="datetimeFigureOut">
              <a:rPr lang="it-IT" smtClean="0"/>
              <a:pPr/>
              <a:t>08/06/2022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CED5D-0CB2-4470-BFBE-DC3C1B6533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477BD-0945-4B48-9551-6602E851C6E8}" type="datetimeFigureOut">
              <a:rPr lang="it-IT" smtClean="0"/>
              <a:pPr/>
              <a:t>08/06/2022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CED5D-0CB2-4470-BFBE-DC3C1B6533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477BD-0945-4B48-9551-6602E851C6E8}" type="datetimeFigureOut">
              <a:rPr lang="it-IT" smtClean="0"/>
              <a:pPr/>
              <a:t>08/06/2022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CED5D-0CB2-4470-BFBE-DC3C1B6533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477BD-0945-4B48-9551-6602E851C6E8}" type="datetimeFigureOut">
              <a:rPr lang="it-IT" smtClean="0"/>
              <a:pPr/>
              <a:t>08/06/2022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CED5D-0CB2-4470-BFBE-DC3C1B6533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477BD-0945-4B48-9551-6602E851C6E8}" type="datetimeFigureOut">
              <a:rPr lang="it-IT" smtClean="0"/>
              <a:pPr/>
              <a:t>08/06/2022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CED5D-0CB2-4470-BFBE-DC3C1B6533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7477BD-0945-4B48-9551-6602E851C6E8}" type="datetimeFigureOut">
              <a:rPr lang="it-IT" smtClean="0"/>
              <a:pPr/>
              <a:t>08/06/2022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4CED5D-0CB2-4470-BFBE-DC3C1B6533FA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tif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ZanzaraTigre.jpg"/>
          <p:cNvPicPr>
            <a:picLocks noChangeAspect="1"/>
          </p:cNvPicPr>
          <p:nvPr/>
        </p:nvPicPr>
        <p:blipFill>
          <a:blip r:embed="rId2">
            <a:lum bright="10000"/>
          </a:blip>
          <a:stretch>
            <a:fillRect/>
          </a:stretch>
        </p:blipFill>
        <p:spPr>
          <a:xfrm>
            <a:off x="6424" y="-2194"/>
            <a:ext cx="9144000" cy="6858000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500034" y="214290"/>
            <a:ext cx="8215370" cy="707886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2000" b="1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IL PROGETTO REGIONALE PER LA LOTTA ALLE ZANZARE NEL COMPRENSORIO BIELLESE ED ALTO VERCELLESE – CAMPAGNA 2022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3321835" y="1142984"/>
            <a:ext cx="2500330" cy="36933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dirty="0"/>
              <a:t>COMUNI ADERENTI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500034" y="5795978"/>
            <a:ext cx="1571636" cy="584775"/>
          </a:xfrm>
          <a:prstGeom prst="rect">
            <a:avLst/>
          </a:prstGeom>
          <a:solidFill>
            <a:schemeClr val="bg2">
              <a:lumMod val="75000"/>
            </a:schemeClr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rgbClr val="C00000"/>
                </a:solidFill>
              </a:rPr>
              <a:t>n° Comuni aderenti: 48</a:t>
            </a:r>
          </a:p>
        </p:txBody>
      </p:sp>
      <p:sp>
        <p:nvSpPr>
          <p:cNvPr id="9" name="CasellaDiTesto 8"/>
          <p:cNvSpPr txBox="1"/>
          <p:nvPr/>
        </p:nvSpPr>
        <p:spPr>
          <a:xfrm>
            <a:off x="2123728" y="5786454"/>
            <a:ext cx="2091082" cy="553998"/>
          </a:xfrm>
          <a:prstGeom prst="rect">
            <a:avLst/>
          </a:prstGeom>
          <a:solidFill>
            <a:schemeClr val="bg2">
              <a:lumMod val="75000"/>
            </a:schemeClr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r>
              <a:rPr lang="it-IT" sz="1400" b="1" dirty="0">
                <a:solidFill>
                  <a:srgbClr val="C00000"/>
                </a:solidFill>
              </a:rPr>
              <a:t>n° siti (noti) di potenziale infestazione : </a:t>
            </a:r>
            <a:r>
              <a:rPr lang="it-IT" sz="1600" b="1" dirty="0">
                <a:solidFill>
                  <a:srgbClr val="C00000"/>
                </a:solidFill>
              </a:rPr>
              <a:t>1.160</a:t>
            </a:r>
          </a:p>
        </p:txBody>
      </p:sp>
      <p:sp>
        <p:nvSpPr>
          <p:cNvPr id="10" name="CasellaDiTesto 9"/>
          <p:cNvSpPr txBox="1"/>
          <p:nvPr/>
        </p:nvSpPr>
        <p:spPr>
          <a:xfrm>
            <a:off x="4357686" y="5786454"/>
            <a:ext cx="1714512" cy="615553"/>
          </a:xfrm>
          <a:prstGeom prst="rect">
            <a:avLst/>
          </a:prstGeom>
          <a:solidFill>
            <a:schemeClr val="bg2">
              <a:lumMod val="75000"/>
            </a:schemeClr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rgbClr val="C00000"/>
                </a:solidFill>
              </a:rPr>
              <a:t>n° siti di effettiva infestazione</a:t>
            </a:r>
            <a:r>
              <a:rPr lang="it-IT" b="1" dirty="0">
                <a:solidFill>
                  <a:srgbClr val="C00000"/>
                </a:solidFill>
              </a:rPr>
              <a:t>: 450</a:t>
            </a:r>
          </a:p>
        </p:txBody>
      </p:sp>
      <p:sp>
        <p:nvSpPr>
          <p:cNvPr id="11" name="CasellaDiTesto 10"/>
          <p:cNvSpPr txBox="1"/>
          <p:nvPr/>
        </p:nvSpPr>
        <p:spPr>
          <a:xfrm>
            <a:off x="6286512" y="5786454"/>
            <a:ext cx="2500330" cy="615553"/>
          </a:xfrm>
          <a:prstGeom prst="rect">
            <a:avLst/>
          </a:prstGeom>
          <a:solidFill>
            <a:schemeClr val="bg2">
              <a:lumMod val="75000"/>
            </a:schemeClr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rgbClr val="C00000"/>
                </a:solidFill>
              </a:rPr>
              <a:t>Superficie complessiva dei siti infestati</a:t>
            </a:r>
            <a:r>
              <a:rPr lang="it-IT" b="1" dirty="0">
                <a:solidFill>
                  <a:srgbClr val="C00000"/>
                </a:solidFill>
              </a:rPr>
              <a:t>: 600.000 </a:t>
            </a:r>
            <a:r>
              <a:rPr lang="it-IT" sz="1600" b="1" dirty="0" err="1">
                <a:solidFill>
                  <a:srgbClr val="C00000"/>
                </a:solidFill>
              </a:rPr>
              <a:t>mq*</a:t>
            </a:r>
            <a:endParaRPr lang="it-IT" sz="1600" b="1" dirty="0">
              <a:solidFill>
                <a:srgbClr val="C00000"/>
              </a:solidFill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2964645" y="5274246"/>
            <a:ext cx="3214710" cy="36933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dirty="0"/>
              <a:t>ALCUNI NUMERI SIGNIFICATIVI</a:t>
            </a:r>
          </a:p>
        </p:txBody>
      </p:sp>
      <p:sp>
        <p:nvSpPr>
          <p:cNvPr id="13" name="CasellaDiTesto 12"/>
          <p:cNvSpPr txBox="1"/>
          <p:nvPr/>
        </p:nvSpPr>
        <p:spPr>
          <a:xfrm>
            <a:off x="357158" y="6429396"/>
            <a:ext cx="8501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* </a:t>
            </a:r>
            <a:r>
              <a:rPr lang="it-IT" sz="1200" dirty="0">
                <a:solidFill>
                  <a:schemeClr val="bg1"/>
                </a:solidFill>
              </a:rPr>
              <a:t>Non sono inclusi gli innumerevoli siti d’infestazione di tipo domestico di impossibile quantificazione e le risaie</a:t>
            </a:r>
          </a:p>
        </p:txBody>
      </p:sp>
      <p:sp>
        <p:nvSpPr>
          <p:cNvPr id="14" name="CasellaDiTesto 13"/>
          <p:cNvSpPr txBox="1"/>
          <p:nvPr/>
        </p:nvSpPr>
        <p:spPr>
          <a:xfrm>
            <a:off x="8858280" y="1599847"/>
            <a:ext cx="338554" cy="3658306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it-IT" sz="1000" dirty="0"/>
              <a:t>Centro Operativo per la lotta alle zanzare Biellese ed Alto Vercellese </a:t>
            </a:r>
          </a:p>
        </p:txBody>
      </p:sp>
      <p:graphicFrame>
        <p:nvGraphicFramePr>
          <p:cNvPr id="7" name="Tabella 6">
            <a:extLst>
              <a:ext uri="{FF2B5EF4-FFF2-40B4-BE49-F238E27FC236}">
                <a16:creationId xmlns:a16="http://schemas.microsoft.com/office/drawing/2014/main" id="{5CFDED99-DEE9-D25B-158C-C994DD3052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0080726"/>
              </p:ext>
            </p:extLst>
          </p:nvPr>
        </p:nvGraphicFramePr>
        <p:xfrm>
          <a:off x="1403648" y="1733124"/>
          <a:ext cx="6264695" cy="339824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05280">
                  <a:extLst>
                    <a:ext uri="{9D8B030D-6E8A-4147-A177-3AD203B41FA5}">
                      <a16:colId xmlns:a16="http://schemas.microsoft.com/office/drawing/2014/main" val="2847621432"/>
                    </a:ext>
                  </a:extLst>
                </a:gridCol>
                <a:gridCol w="1792240">
                  <a:extLst>
                    <a:ext uri="{9D8B030D-6E8A-4147-A177-3AD203B41FA5}">
                      <a16:colId xmlns:a16="http://schemas.microsoft.com/office/drawing/2014/main" val="630257694"/>
                    </a:ext>
                  </a:extLst>
                </a:gridCol>
                <a:gridCol w="1698555">
                  <a:extLst>
                    <a:ext uri="{9D8B030D-6E8A-4147-A177-3AD203B41FA5}">
                      <a16:colId xmlns:a16="http://schemas.microsoft.com/office/drawing/2014/main" val="2157797697"/>
                    </a:ext>
                  </a:extLst>
                </a:gridCol>
                <a:gridCol w="1368620">
                  <a:extLst>
                    <a:ext uri="{9D8B030D-6E8A-4147-A177-3AD203B41FA5}">
                      <a16:colId xmlns:a16="http://schemas.microsoft.com/office/drawing/2014/main" val="1001575706"/>
                    </a:ext>
                  </a:extLst>
                </a:gridCol>
              </a:tblGrid>
              <a:tr h="283187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u="none" strike="noStrike" dirty="0">
                          <a:effectLst/>
                        </a:rPr>
                        <a:t>Azeglio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u="none" strike="noStrike">
                          <a:effectLst/>
                        </a:rPr>
                        <a:t>Curino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u="none" strike="noStrike">
                          <a:effectLst/>
                        </a:rPr>
                        <a:t>Muzzano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u="none" strike="noStrike">
                          <a:effectLst/>
                        </a:rPr>
                        <a:t>Sandigliano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89161466"/>
                  </a:ext>
                </a:extLst>
              </a:tr>
              <a:tr h="283187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u="none" strike="noStrike" dirty="0">
                          <a:effectLst/>
                        </a:rPr>
                        <a:t>Benna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u="none" strike="noStrike">
                          <a:effectLst/>
                        </a:rPr>
                        <a:t>Donato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u="none" strike="noStrike">
                          <a:effectLst/>
                        </a:rPr>
                        <a:t>Netro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u="none" strike="noStrike">
                          <a:effectLst/>
                        </a:rPr>
                        <a:t>Sordevolo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00287895"/>
                  </a:ext>
                </a:extLst>
              </a:tr>
              <a:tr h="283187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u="none" strike="noStrike" dirty="0">
                          <a:effectLst/>
                        </a:rPr>
                        <a:t>Borgosesia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u="none" strike="noStrike">
                          <a:effectLst/>
                        </a:rPr>
                        <a:t>Dorzano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u="none" strike="noStrike">
                          <a:effectLst/>
                        </a:rPr>
                        <a:t>Occhieppo Superiore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u="none" strike="noStrike">
                          <a:effectLst/>
                        </a:rPr>
                        <a:t>Sostegno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35241494"/>
                  </a:ext>
                </a:extLst>
              </a:tr>
              <a:tr h="283187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u="none" strike="noStrike" dirty="0">
                          <a:effectLst/>
                        </a:rPr>
                        <a:t>Brusnengo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u="none" strike="noStrike">
                          <a:effectLst/>
                        </a:rPr>
                        <a:t>Gaglianico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u="none" strike="noStrike">
                          <a:effectLst/>
                        </a:rPr>
                        <a:t>Piatto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u="none" strike="noStrike">
                          <a:effectLst/>
                        </a:rPr>
                        <a:t>Strona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12546644"/>
                  </a:ext>
                </a:extLst>
              </a:tr>
              <a:tr h="283187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u="none" strike="noStrike">
                          <a:effectLst/>
                        </a:rPr>
                        <a:t>Camburzano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u="none" strike="noStrike">
                          <a:effectLst/>
                        </a:rPr>
                        <a:t>Gattinara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u="none" strike="noStrike">
                          <a:effectLst/>
                        </a:rPr>
                        <a:t>Piverone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u="none" strike="noStrike">
                          <a:effectLst/>
                        </a:rPr>
                        <a:t>Vallanzengo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615597091"/>
                  </a:ext>
                </a:extLst>
              </a:tr>
              <a:tr h="283187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u="none" strike="noStrike">
                          <a:effectLst/>
                        </a:rPr>
                        <a:t>Candelo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u="none" strike="noStrike" dirty="0">
                          <a:effectLst/>
                        </a:rPr>
                        <a:t>Graglia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u="none" strike="noStrike">
                          <a:effectLst/>
                        </a:rPr>
                        <a:t>Postua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u="none" strike="noStrike">
                          <a:effectLst/>
                        </a:rPr>
                        <a:t>Valdilana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78131846"/>
                  </a:ext>
                </a:extLst>
              </a:tr>
              <a:tr h="283187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u="none" strike="noStrike">
                          <a:effectLst/>
                        </a:rPr>
                        <a:t>Casapinta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u="none" strike="noStrike">
                          <a:effectLst/>
                        </a:rPr>
                        <a:t>Lenta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u="none" strike="noStrike">
                          <a:effectLst/>
                        </a:rPr>
                        <a:t>Pray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u="none" strike="noStrike">
                          <a:effectLst/>
                        </a:rPr>
                        <a:t>Verrone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35321542"/>
                  </a:ext>
                </a:extLst>
              </a:tr>
              <a:tr h="283187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u="none" strike="noStrike">
                          <a:effectLst/>
                        </a:rPr>
                        <a:t>Castelletto Cervo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u="none" strike="noStrike">
                          <a:effectLst/>
                        </a:rPr>
                        <a:t>Lessona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u="none" strike="noStrike">
                          <a:effectLst/>
                        </a:rPr>
                        <a:t>Quaregna Cerreto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u="none" strike="noStrike">
                          <a:effectLst/>
                        </a:rPr>
                        <a:t>Vigliano Biellese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85635363"/>
                  </a:ext>
                </a:extLst>
              </a:tr>
              <a:tr h="283187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u="none" strike="noStrike">
                          <a:effectLst/>
                        </a:rPr>
                        <a:t>Cavaglià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u="none" strike="noStrike">
                          <a:effectLst/>
                        </a:rPr>
                        <a:t>Lozzolo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u="none" strike="noStrike" dirty="0">
                          <a:effectLst/>
                        </a:rPr>
                        <a:t>Roasio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u="none" strike="noStrike">
                          <a:effectLst/>
                        </a:rPr>
                        <a:t>Villa del Bosco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17542399"/>
                  </a:ext>
                </a:extLst>
              </a:tr>
              <a:tr h="283187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u="none" strike="noStrike">
                          <a:effectLst/>
                        </a:rPr>
                        <a:t>Cerrione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u="none" strike="noStrike">
                          <a:effectLst/>
                        </a:rPr>
                        <a:t>Massazza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u="none" strike="noStrike" dirty="0">
                          <a:effectLst/>
                        </a:rPr>
                        <a:t>Ronco Biellese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u="none" strike="noStrike">
                          <a:effectLst/>
                        </a:rPr>
                        <a:t>Viverone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85445885"/>
                  </a:ext>
                </a:extLst>
              </a:tr>
              <a:tr h="283187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u="none" strike="noStrike">
                          <a:effectLst/>
                        </a:rPr>
                        <a:t>Coggiola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u="none" strike="noStrike">
                          <a:effectLst/>
                        </a:rPr>
                        <a:t>Mezzana Mortigliengo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u="none" strike="noStrike" dirty="0">
                          <a:effectLst/>
                        </a:rPr>
                        <a:t>Roppolo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u="none" strike="noStrike" dirty="0">
                          <a:effectLst/>
                        </a:rPr>
                        <a:t>Zimone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48172520"/>
                  </a:ext>
                </a:extLst>
              </a:tr>
              <a:tr h="283187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u="none" strike="noStrike">
                          <a:effectLst/>
                        </a:rPr>
                        <a:t>Cossato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u="none" strike="noStrike">
                          <a:effectLst/>
                        </a:rPr>
                        <a:t>Mongrando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u="none" strike="noStrike">
                          <a:effectLst/>
                        </a:rPr>
                        <a:t>Rovasenda</a:t>
                      </a: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61088466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 descr="ZanzaraTigre.jpg"/>
          <p:cNvPicPr>
            <a:picLocks noChangeAspect="1"/>
          </p:cNvPicPr>
          <p:nvPr/>
        </p:nvPicPr>
        <p:blipFill>
          <a:blip r:embed="rId2">
            <a:lum bright="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</p:pic>
      <p:sp>
        <p:nvSpPr>
          <p:cNvPr id="10" name="CasellaDiTesto 9"/>
          <p:cNvSpPr txBox="1"/>
          <p:nvPr/>
        </p:nvSpPr>
        <p:spPr>
          <a:xfrm>
            <a:off x="4286248" y="2928934"/>
            <a:ext cx="2357454" cy="40011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>
            <a:glow rad="101600">
              <a:schemeClr val="bg2">
                <a:lumMod val="75000"/>
                <a:alpha val="6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2000" dirty="0"/>
              <a:t>Reazioni allergiche</a:t>
            </a:r>
          </a:p>
        </p:txBody>
      </p:sp>
      <p:sp>
        <p:nvSpPr>
          <p:cNvPr id="11" name="CasellaDiTesto 10"/>
          <p:cNvSpPr txBox="1"/>
          <p:nvPr/>
        </p:nvSpPr>
        <p:spPr>
          <a:xfrm>
            <a:off x="4286248" y="5078568"/>
            <a:ext cx="4429156" cy="70788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>
            <a:glow rad="101600">
              <a:schemeClr val="bg2">
                <a:lumMod val="75000"/>
                <a:alpha val="6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2000" dirty="0"/>
              <a:t>Diffusione di malattie a carico degli animali domestici (es. Filaria)</a:t>
            </a:r>
          </a:p>
        </p:txBody>
      </p:sp>
      <p:sp>
        <p:nvSpPr>
          <p:cNvPr id="12" name="CasellaDiTesto 11"/>
          <p:cNvSpPr txBox="1"/>
          <p:nvPr/>
        </p:nvSpPr>
        <p:spPr>
          <a:xfrm>
            <a:off x="4286248" y="3534321"/>
            <a:ext cx="4429156" cy="1323439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>
            <a:glow rad="101600">
              <a:schemeClr val="bg2">
                <a:lumMod val="75000"/>
                <a:alpha val="6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2000" dirty="0"/>
              <a:t>Problemi connessi con la capacità vettoriale delle zanzare nei confronti di svariate malattie umane (es. </a:t>
            </a:r>
            <a:r>
              <a:rPr lang="it-IT" sz="2000" i="1" dirty="0"/>
              <a:t>West </a:t>
            </a:r>
            <a:r>
              <a:rPr lang="it-IT" sz="2000" i="1" dirty="0" err="1"/>
              <a:t>Nile</a:t>
            </a:r>
            <a:r>
              <a:rPr lang="it-IT" sz="2000" i="1" dirty="0"/>
              <a:t> Virus, </a:t>
            </a:r>
            <a:r>
              <a:rPr lang="it-IT" sz="2000" i="1" dirty="0" err="1"/>
              <a:t>Dengue</a:t>
            </a:r>
            <a:r>
              <a:rPr lang="it-IT" sz="2000" i="1" dirty="0"/>
              <a:t>, </a:t>
            </a:r>
            <a:r>
              <a:rPr lang="it-IT" sz="2000" i="1" dirty="0" err="1"/>
              <a:t>Cikongunia</a:t>
            </a:r>
            <a:r>
              <a:rPr lang="it-IT" sz="2000" i="1" dirty="0"/>
              <a:t>, Malaria</a:t>
            </a:r>
            <a:r>
              <a:rPr lang="it-IT" sz="2000" dirty="0"/>
              <a:t>)</a:t>
            </a:r>
          </a:p>
        </p:txBody>
      </p:sp>
      <p:sp>
        <p:nvSpPr>
          <p:cNvPr id="13" name="CasellaDiTesto 12"/>
          <p:cNvSpPr txBox="1"/>
          <p:nvPr/>
        </p:nvSpPr>
        <p:spPr>
          <a:xfrm>
            <a:off x="428596" y="214290"/>
            <a:ext cx="8286808" cy="52322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2800" b="1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OBIETTIVI DEL PROGETTO</a:t>
            </a:r>
          </a:p>
        </p:txBody>
      </p:sp>
      <p:sp>
        <p:nvSpPr>
          <p:cNvPr id="14" name="CasellaDiTesto 13"/>
          <p:cNvSpPr txBox="1"/>
          <p:nvPr/>
        </p:nvSpPr>
        <p:spPr>
          <a:xfrm>
            <a:off x="428596" y="1425347"/>
            <a:ext cx="3143272" cy="707886"/>
          </a:xfrm>
          <a:prstGeom prst="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2000" b="1" dirty="0"/>
              <a:t>1) MIGLIORAMENTO DELLA QUALITA’ DELLA VITA</a:t>
            </a:r>
          </a:p>
        </p:txBody>
      </p:sp>
      <p:sp>
        <p:nvSpPr>
          <p:cNvPr id="15" name="Freccia a destra 14"/>
          <p:cNvSpPr/>
          <p:nvPr/>
        </p:nvSpPr>
        <p:spPr>
          <a:xfrm>
            <a:off x="3643306" y="1571612"/>
            <a:ext cx="642942" cy="3571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CasellaDiTesto 15"/>
          <p:cNvSpPr txBox="1"/>
          <p:nvPr/>
        </p:nvSpPr>
        <p:spPr>
          <a:xfrm>
            <a:off x="4286248" y="1435230"/>
            <a:ext cx="4357718" cy="70788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>
            <a:glow rad="101600">
              <a:schemeClr val="bg2">
                <a:lumMod val="75000"/>
                <a:alpha val="6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2000" dirty="0"/>
              <a:t>Le zanzare rappresentano una significativa fonte di molestia </a:t>
            </a:r>
          </a:p>
        </p:txBody>
      </p:sp>
      <p:sp>
        <p:nvSpPr>
          <p:cNvPr id="17" name="CasellaDiTesto 16"/>
          <p:cNvSpPr txBox="1"/>
          <p:nvPr/>
        </p:nvSpPr>
        <p:spPr>
          <a:xfrm>
            <a:off x="428596" y="3988362"/>
            <a:ext cx="3143272" cy="400110"/>
          </a:xfrm>
          <a:prstGeom prst="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2000" b="1" dirty="0"/>
              <a:t>2) PREVENZIONE SANITARIA</a:t>
            </a:r>
          </a:p>
        </p:txBody>
      </p:sp>
      <p:sp>
        <p:nvSpPr>
          <p:cNvPr id="19" name="Freccia a destra 18"/>
          <p:cNvSpPr/>
          <p:nvPr/>
        </p:nvSpPr>
        <p:spPr>
          <a:xfrm>
            <a:off x="3643306" y="4000504"/>
            <a:ext cx="571504" cy="3571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0" name="Freccia a destra 19"/>
          <p:cNvSpPr/>
          <p:nvPr/>
        </p:nvSpPr>
        <p:spPr>
          <a:xfrm rot="18771462">
            <a:off x="3588550" y="3347967"/>
            <a:ext cx="714380" cy="3571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2" name="Freccia a destra 21"/>
          <p:cNvSpPr/>
          <p:nvPr/>
        </p:nvSpPr>
        <p:spPr>
          <a:xfrm rot="2771391">
            <a:off x="3538332" y="4672949"/>
            <a:ext cx="714380" cy="3571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CasellaDiTesto 17"/>
          <p:cNvSpPr txBox="1"/>
          <p:nvPr/>
        </p:nvSpPr>
        <p:spPr>
          <a:xfrm>
            <a:off x="8858280" y="1599847"/>
            <a:ext cx="338554" cy="3658306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it-IT" sz="1000" dirty="0"/>
              <a:t>Centro Operativo per la lotta alle zanzare Biellese ed Alto Vercellese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ZanzaraTigre.jpg"/>
          <p:cNvPicPr>
            <a:picLocks noChangeAspect="1"/>
          </p:cNvPicPr>
          <p:nvPr/>
        </p:nvPicPr>
        <p:blipFill>
          <a:blip r:embed="rId2">
            <a:lum bright="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428596" y="142853"/>
            <a:ext cx="8358246" cy="461665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2400" b="1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PROGETTI LOCALI DI LOTTA ALLE ZANZARE IN PIEMONTE</a:t>
            </a:r>
          </a:p>
        </p:txBody>
      </p:sp>
      <p:pic>
        <p:nvPicPr>
          <p:cNvPr id="12289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57422" y="928670"/>
            <a:ext cx="4267780" cy="56287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CasellaDiTesto 4"/>
          <p:cNvSpPr txBox="1"/>
          <p:nvPr/>
        </p:nvSpPr>
        <p:spPr>
          <a:xfrm>
            <a:off x="428596" y="928670"/>
            <a:ext cx="1714512" cy="1754326"/>
          </a:xfrm>
          <a:prstGeom prst="rect">
            <a:avLst/>
          </a:prstGeom>
          <a:solidFill>
            <a:schemeClr val="accent1">
              <a:alpha val="29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bg1"/>
                </a:solidFill>
              </a:rPr>
              <a:t>I progetti della Regione Piemonte sono gestiti dall’</a:t>
            </a:r>
            <a:r>
              <a:rPr lang="it-IT" dirty="0" err="1">
                <a:solidFill>
                  <a:schemeClr val="bg1"/>
                </a:solidFill>
              </a:rPr>
              <a:t>I.P.L.A.</a:t>
            </a:r>
            <a:r>
              <a:rPr lang="it-IT" dirty="0">
                <a:solidFill>
                  <a:schemeClr val="bg1"/>
                </a:solidFill>
              </a:rPr>
              <a:t> di Torino.  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6858016" y="928670"/>
            <a:ext cx="1928826" cy="4524315"/>
          </a:xfrm>
          <a:prstGeom prst="rect">
            <a:avLst/>
          </a:prstGeom>
          <a:solidFill>
            <a:schemeClr val="accent1">
              <a:alpha val="29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bg1"/>
                </a:solidFill>
              </a:rPr>
              <a:t>Il Progetto </a:t>
            </a:r>
            <a:r>
              <a:rPr lang="it-IT" i="1" dirty="0">
                <a:solidFill>
                  <a:schemeClr val="bg1"/>
                </a:solidFill>
              </a:rPr>
              <a:t>Biellese ed Alto Vercellese</a:t>
            </a:r>
            <a:r>
              <a:rPr lang="it-IT" dirty="0">
                <a:solidFill>
                  <a:schemeClr val="bg1"/>
                </a:solidFill>
              </a:rPr>
              <a:t>,  è coordinato da un </a:t>
            </a:r>
            <a:r>
              <a:rPr lang="it-IT" b="1" i="1" dirty="0">
                <a:solidFill>
                  <a:schemeClr val="bg1"/>
                </a:solidFill>
              </a:rPr>
              <a:t>Centro Operativo </a:t>
            </a:r>
            <a:r>
              <a:rPr lang="it-IT" dirty="0">
                <a:solidFill>
                  <a:schemeClr val="bg1"/>
                </a:solidFill>
              </a:rPr>
              <a:t> composto da 5 </a:t>
            </a:r>
            <a:r>
              <a:rPr lang="it-IT" b="1" dirty="0">
                <a:solidFill>
                  <a:schemeClr val="bg1"/>
                </a:solidFill>
              </a:rPr>
              <a:t>Tecnici </a:t>
            </a:r>
            <a:r>
              <a:rPr lang="it-IT" dirty="0">
                <a:solidFill>
                  <a:schemeClr val="bg1"/>
                </a:solidFill>
              </a:rPr>
              <a:t>ed è coadiuvato, nelle attività di disinfestazione, da apposite </a:t>
            </a:r>
            <a:r>
              <a:rPr lang="it-IT" b="1" dirty="0">
                <a:solidFill>
                  <a:schemeClr val="bg1"/>
                </a:solidFill>
              </a:rPr>
              <a:t>squadre  operative </a:t>
            </a:r>
            <a:r>
              <a:rPr lang="it-IT" dirty="0">
                <a:solidFill>
                  <a:schemeClr val="bg1"/>
                </a:solidFill>
              </a:rPr>
              <a:t>munite  di un’adeguata strumentazione per la disinfestazione.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8858280" y="1599847"/>
            <a:ext cx="338554" cy="3658306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it-IT" sz="1000" dirty="0"/>
              <a:t>Centro Operativo per la lotta alle zanzare Biellese ed Alto Vercellese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ZanzaraTigre.jpg"/>
          <p:cNvPicPr>
            <a:picLocks noChangeAspect="1"/>
          </p:cNvPicPr>
          <p:nvPr/>
        </p:nvPicPr>
        <p:blipFill>
          <a:blip r:embed="rId2">
            <a:lum bright="10000"/>
          </a:blip>
          <a:stretch>
            <a:fillRect/>
          </a:stretch>
        </p:blipFill>
        <p:spPr>
          <a:xfrm>
            <a:off x="-142908" y="0"/>
            <a:ext cx="9286908" cy="6858000"/>
          </a:xfrm>
          <a:prstGeom prst="rect">
            <a:avLst/>
          </a:prstGeom>
        </p:spPr>
      </p:pic>
      <p:sp>
        <p:nvSpPr>
          <p:cNvPr id="2" name="CasellaDiTesto 1"/>
          <p:cNvSpPr txBox="1"/>
          <p:nvPr/>
        </p:nvSpPr>
        <p:spPr>
          <a:xfrm>
            <a:off x="285720" y="142852"/>
            <a:ext cx="8501122" cy="954107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2800" b="1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ATTIVITA’ </a:t>
            </a:r>
            <a:r>
              <a:rPr lang="it-IT" sz="2800" b="1" dirty="0" err="1">
                <a:latin typeface="Calibri" pitchFamily="34" charset="0"/>
                <a:ea typeface="Calibri" pitchFamily="34" charset="0"/>
                <a:cs typeface="Times New Roman" pitchFamily="18" charset="0"/>
              </a:rPr>
              <a:t>DI</a:t>
            </a:r>
            <a:r>
              <a:rPr lang="it-IT" sz="2800" b="1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 PROGETTO: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2800" b="1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CENSIMENTO AREE </a:t>
            </a:r>
            <a:r>
              <a:rPr lang="it-IT" sz="2800" b="1" dirty="0" err="1">
                <a:latin typeface="Calibri" pitchFamily="34" charset="0"/>
                <a:ea typeface="Calibri" pitchFamily="34" charset="0"/>
                <a:cs typeface="Times New Roman" pitchFamily="18" charset="0"/>
              </a:rPr>
              <a:t>DI</a:t>
            </a:r>
            <a:r>
              <a:rPr lang="it-IT" sz="2800" b="1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 INFESTAZIONE</a:t>
            </a:r>
          </a:p>
        </p:txBody>
      </p:sp>
      <p:pic>
        <p:nvPicPr>
          <p:cNvPr id="6" name="Immagine 5" descr="FOTO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00760" y="1500174"/>
            <a:ext cx="2786082" cy="1564492"/>
          </a:xfrm>
          <a:prstGeom prst="rect">
            <a:avLst/>
          </a:prstGeom>
        </p:spPr>
      </p:pic>
      <p:pic>
        <p:nvPicPr>
          <p:cNvPr id="7" name="Immagine 6" descr="ES_CARTOGRAFIA_FOCOLAI.t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720" y="3000372"/>
            <a:ext cx="4286280" cy="3202330"/>
          </a:xfrm>
          <a:prstGeom prst="rect">
            <a:avLst/>
          </a:prstGeom>
        </p:spPr>
      </p:pic>
      <p:pic>
        <p:nvPicPr>
          <p:cNvPr id="9" name="Immagine 8" descr="FOTO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286644" y="3857628"/>
            <a:ext cx="1500185" cy="2666996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29190" y="3913968"/>
            <a:ext cx="2143140" cy="1515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Ovale 11"/>
          <p:cNvSpPr/>
          <p:nvPr/>
        </p:nvSpPr>
        <p:spPr>
          <a:xfrm>
            <a:off x="3000364" y="1357298"/>
            <a:ext cx="2714644" cy="114300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CasellaDiTesto 9"/>
          <p:cNvSpPr txBox="1"/>
          <p:nvPr/>
        </p:nvSpPr>
        <p:spPr>
          <a:xfrm>
            <a:off x="3286116" y="1571612"/>
            <a:ext cx="21431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dirty="0"/>
              <a:t>Ricerca siti di infestazione</a:t>
            </a:r>
          </a:p>
        </p:txBody>
      </p:sp>
      <p:sp>
        <p:nvSpPr>
          <p:cNvPr id="13" name="Ovale 12"/>
          <p:cNvSpPr/>
          <p:nvPr/>
        </p:nvSpPr>
        <p:spPr>
          <a:xfrm>
            <a:off x="71406" y="2214554"/>
            <a:ext cx="2500330" cy="64294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CasellaDiTesto 3"/>
          <p:cNvSpPr txBox="1"/>
          <p:nvPr/>
        </p:nvSpPr>
        <p:spPr>
          <a:xfrm>
            <a:off x="428596" y="2357430"/>
            <a:ext cx="21431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/>
              <a:t>Mappatura siti</a:t>
            </a:r>
          </a:p>
        </p:txBody>
      </p:sp>
      <p:sp>
        <p:nvSpPr>
          <p:cNvPr id="14" name="Freccia a destra 13"/>
          <p:cNvSpPr/>
          <p:nvPr/>
        </p:nvSpPr>
        <p:spPr>
          <a:xfrm>
            <a:off x="5715008" y="1714488"/>
            <a:ext cx="1071570" cy="50006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Freccia a destra 14"/>
          <p:cNvSpPr/>
          <p:nvPr/>
        </p:nvSpPr>
        <p:spPr>
          <a:xfrm rot="5400000">
            <a:off x="1071538" y="2928934"/>
            <a:ext cx="642942" cy="50006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Freccia a destra 15"/>
          <p:cNvSpPr/>
          <p:nvPr/>
        </p:nvSpPr>
        <p:spPr>
          <a:xfrm rot="3969779">
            <a:off x="4680127" y="2803470"/>
            <a:ext cx="1457232" cy="50006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CasellaDiTesto 16"/>
          <p:cNvSpPr txBox="1"/>
          <p:nvPr/>
        </p:nvSpPr>
        <p:spPr>
          <a:xfrm>
            <a:off x="5643570" y="1773784"/>
            <a:ext cx="12858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bg1"/>
                </a:solidFill>
              </a:rPr>
              <a:t>NATURALI</a:t>
            </a:r>
          </a:p>
        </p:txBody>
      </p:sp>
      <p:sp>
        <p:nvSpPr>
          <p:cNvPr id="19" name="CasellaDiTesto 18"/>
          <p:cNvSpPr txBox="1"/>
          <p:nvPr/>
        </p:nvSpPr>
        <p:spPr>
          <a:xfrm rot="3994060">
            <a:off x="4453184" y="3157960"/>
            <a:ext cx="21431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bg1"/>
                </a:solidFill>
              </a:rPr>
              <a:t>ARTIFICIALI</a:t>
            </a:r>
          </a:p>
        </p:txBody>
      </p:sp>
      <p:sp>
        <p:nvSpPr>
          <p:cNvPr id="18" name="CasellaDiTesto 17"/>
          <p:cNvSpPr txBox="1"/>
          <p:nvPr/>
        </p:nvSpPr>
        <p:spPr>
          <a:xfrm>
            <a:off x="8858280" y="1599847"/>
            <a:ext cx="338554" cy="3658306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it-IT" sz="1000" dirty="0"/>
              <a:t>Centro Operativo per la lotta alle zanzare Biellese ed Alto Vercellese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 descr="ZanzaraTigre.jpg"/>
          <p:cNvPicPr>
            <a:picLocks noChangeAspect="1"/>
          </p:cNvPicPr>
          <p:nvPr/>
        </p:nvPicPr>
        <p:blipFill>
          <a:blip r:embed="rId2">
            <a:lum bright="10000"/>
          </a:blip>
          <a:stretch>
            <a:fillRect/>
          </a:stretch>
        </p:blipFill>
        <p:spPr>
          <a:xfrm>
            <a:off x="152400" y="152400"/>
            <a:ext cx="9144000" cy="6858000"/>
          </a:xfrm>
          <a:prstGeom prst="rect">
            <a:avLst/>
          </a:prstGeom>
        </p:spPr>
      </p:pic>
      <p:pic>
        <p:nvPicPr>
          <p:cNvPr id="3" name="Immagine 2" descr="ZanzaraTigre.jpg"/>
          <p:cNvPicPr>
            <a:picLocks noChangeAspect="1"/>
          </p:cNvPicPr>
          <p:nvPr/>
        </p:nvPicPr>
        <p:blipFill>
          <a:blip r:embed="rId2">
            <a:lum bright="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72456" y="1500174"/>
            <a:ext cx="2785824" cy="40412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Immagine 6" descr="OVITRAPPOLA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596" y="4143380"/>
            <a:ext cx="2786082" cy="2089562"/>
          </a:xfrm>
          <a:prstGeom prst="rect">
            <a:avLst/>
          </a:prstGeom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88806" y="3643314"/>
            <a:ext cx="2154896" cy="2986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CasellaDiTesto 9"/>
          <p:cNvSpPr txBox="1"/>
          <p:nvPr/>
        </p:nvSpPr>
        <p:spPr>
          <a:xfrm>
            <a:off x="285720" y="214290"/>
            <a:ext cx="8572560" cy="954107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2800" b="1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ATTIVITA’ </a:t>
            </a:r>
            <a:r>
              <a:rPr lang="it-IT" sz="2800" b="1" dirty="0" err="1">
                <a:latin typeface="Calibri" pitchFamily="34" charset="0"/>
                <a:ea typeface="Calibri" pitchFamily="34" charset="0"/>
                <a:cs typeface="Times New Roman" pitchFamily="18" charset="0"/>
              </a:rPr>
              <a:t>DI</a:t>
            </a:r>
            <a:r>
              <a:rPr lang="it-IT" sz="2800" b="1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 PROGETTO: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2800" b="1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MONITORAGGIO ENTOMOLOGICO</a:t>
            </a:r>
          </a:p>
        </p:txBody>
      </p:sp>
      <p:sp>
        <p:nvSpPr>
          <p:cNvPr id="13" name="Freccia a destra 12"/>
          <p:cNvSpPr/>
          <p:nvPr/>
        </p:nvSpPr>
        <p:spPr>
          <a:xfrm rot="5400000">
            <a:off x="1901681" y="3901955"/>
            <a:ext cx="697170" cy="50006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Ovale 14"/>
          <p:cNvSpPr/>
          <p:nvPr/>
        </p:nvSpPr>
        <p:spPr>
          <a:xfrm>
            <a:off x="2357422" y="1285860"/>
            <a:ext cx="3500462" cy="142876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Freccia a destra 13"/>
          <p:cNvSpPr/>
          <p:nvPr/>
        </p:nvSpPr>
        <p:spPr>
          <a:xfrm rot="10800000">
            <a:off x="6174546" y="6000768"/>
            <a:ext cx="683470" cy="50006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CasellaDiTesto 3"/>
          <p:cNvSpPr txBox="1"/>
          <p:nvPr/>
        </p:nvSpPr>
        <p:spPr>
          <a:xfrm>
            <a:off x="2357422" y="1571612"/>
            <a:ext cx="35004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Monitoraggio adulti di zanzara mediante apposite trappole </a:t>
            </a:r>
          </a:p>
          <a:p>
            <a:pPr algn="ctr"/>
            <a:r>
              <a:rPr lang="it-IT" dirty="0"/>
              <a:t>(tot. 20 stazioni)</a:t>
            </a:r>
          </a:p>
        </p:txBody>
      </p:sp>
      <p:sp>
        <p:nvSpPr>
          <p:cNvPr id="16" name="Ovale 15"/>
          <p:cNvSpPr/>
          <p:nvPr/>
        </p:nvSpPr>
        <p:spPr>
          <a:xfrm>
            <a:off x="214282" y="2643182"/>
            <a:ext cx="4071966" cy="128588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/>
          <p:cNvSpPr txBox="1"/>
          <p:nvPr/>
        </p:nvSpPr>
        <p:spPr>
          <a:xfrm>
            <a:off x="285720" y="3000372"/>
            <a:ext cx="38576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Monitoraggio “zanzara Tigre” mediante cattura delle uova con “</a:t>
            </a:r>
            <a:r>
              <a:rPr lang="it-IT" dirty="0" err="1"/>
              <a:t>ovitrappole</a:t>
            </a:r>
            <a:r>
              <a:rPr lang="it-IT" dirty="0"/>
              <a:t>”</a:t>
            </a:r>
          </a:p>
        </p:txBody>
      </p:sp>
      <p:sp>
        <p:nvSpPr>
          <p:cNvPr id="17" name="Freccia a destra 16"/>
          <p:cNvSpPr/>
          <p:nvPr/>
        </p:nvSpPr>
        <p:spPr>
          <a:xfrm>
            <a:off x="5841852" y="1714488"/>
            <a:ext cx="730412" cy="50006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Ovale 18"/>
          <p:cNvSpPr/>
          <p:nvPr/>
        </p:nvSpPr>
        <p:spPr>
          <a:xfrm>
            <a:off x="6858048" y="5643602"/>
            <a:ext cx="2357422" cy="114298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CasellaDiTesto 10"/>
          <p:cNvSpPr txBox="1"/>
          <p:nvPr/>
        </p:nvSpPr>
        <p:spPr>
          <a:xfrm>
            <a:off x="6929454" y="5786454"/>
            <a:ext cx="22145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Conta e classificazione insetti catturati</a:t>
            </a:r>
          </a:p>
        </p:txBody>
      </p:sp>
      <p:sp>
        <p:nvSpPr>
          <p:cNvPr id="18" name="CasellaDiTesto 17"/>
          <p:cNvSpPr txBox="1"/>
          <p:nvPr/>
        </p:nvSpPr>
        <p:spPr>
          <a:xfrm>
            <a:off x="8858280" y="1599847"/>
            <a:ext cx="338554" cy="3658306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it-IT" sz="1000" dirty="0"/>
              <a:t>Centro Operativo per la lotta alle zanzare Biellese ed Alto Vercellese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ZanzaraTigre.jpg"/>
          <p:cNvPicPr>
            <a:picLocks noChangeAspect="1"/>
          </p:cNvPicPr>
          <p:nvPr/>
        </p:nvPicPr>
        <p:blipFill>
          <a:blip r:embed="rId2">
            <a:lum bright="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7" name="Ovale 26"/>
          <p:cNvSpPr/>
          <p:nvPr/>
        </p:nvSpPr>
        <p:spPr>
          <a:xfrm>
            <a:off x="142844" y="2857496"/>
            <a:ext cx="4071966" cy="1143008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6" name="Ovale 25"/>
          <p:cNvSpPr/>
          <p:nvPr/>
        </p:nvSpPr>
        <p:spPr>
          <a:xfrm>
            <a:off x="357158" y="1357298"/>
            <a:ext cx="3000396" cy="100013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CasellaDiTesto 5"/>
          <p:cNvSpPr txBox="1"/>
          <p:nvPr/>
        </p:nvSpPr>
        <p:spPr>
          <a:xfrm>
            <a:off x="392877" y="1500174"/>
            <a:ext cx="28218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dirty="0"/>
              <a:t>Informazione e sensibilizzazione</a:t>
            </a:r>
          </a:p>
        </p:txBody>
      </p:sp>
      <p:sp>
        <p:nvSpPr>
          <p:cNvPr id="11" name="CasellaDiTesto 10"/>
          <p:cNvSpPr txBox="1"/>
          <p:nvPr/>
        </p:nvSpPr>
        <p:spPr>
          <a:xfrm>
            <a:off x="428596" y="142852"/>
            <a:ext cx="8286808" cy="954107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2800" b="1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ATTIVITA’ </a:t>
            </a:r>
            <a:r>
              <a:rPr lang="it-IT" sz="2800" b="1" dirty="0" err="1">
                <a:latin typeface="Calibri" pitchFamily="34" charset="0"/>
                <a:ea typeface="Calibri" pitchFamily="34" charset="0"/>
                <a:cs typeface="Times New Roman" pitchFamily="18" charset="0"/>
              </a:rPr>
              <a:t>DI</a:t>
            </a:r>
            <a:r>
              <a:rPr lang="it-IT" sz="2800" b="1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 PROGETTO: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2800" b="1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CONTENIMENTO DELLE POPOLAZIONI </a:t>
            </a:r>
            <a:r>
              <a:rPr lang="it-IT" sz="2800" b="1" dirty="0" err="1">
                <a:latin typeface="Calibri" pitchFamily="34" charset="0"/>
                <a:ea typeface="Calibri" pitchFamily="34" charset="0"/>
                <a:cs typeface="Times New Roman" pitchFamily="18" charset="0"/>
              </a:rPr>
              <a:t>DI</a:t>
            </a:r>
            <a:r>
              <a:rPr lang="it-IT" sz="2800" b="1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 ZANZARA</a:t>
            </a: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9256" y="2994966"/>
            <a:ext cx="3286148" cy="2291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57752" y="4394322"/>
            <a:ext cx="2071702" cy="2166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CasellaDiTesto 14"/>
          <p:cNvSpPr txBox="1"/>
          <p:nvPr/>
        </p:nvSpPr>
        <p:spPr>
          <a:xfrm>
            <a:off x="1071538" y="4643446"/>
            <a:ext cx="2286016" cy="3693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b="1" dirty="0"/>
              <a:t>Biologici</a:t>
            </a:r>
            <a:endParaRPr lang="it-IT" dirty="0"/>
          </a:p>
        </p:txBody>
      </p:sp>
      <p:sp>
        <p:nvSpPr>
          <p:cNvPr id="16" name="CasellaDiTesto 15"/>
          <p:cNvSpPr txBox="1"/>
          <p:nvPr/>
        </p:nvSpPr>
        <p:spPr>
          <a:xfrm>
            <a:off x="1071538" y="5214950"/>
            <a:ext cx="2286016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b="1" dirty="0"/>
              <a:t>Chimici</a:t>
            </a:r>
            <a:r>
              <a:rPr lang="it-IT" dirty="0"/>
              <a:t> </a:t>
            </a:r>
          </a:p>
        </p:txBody>
      </p:sp>
      <p:sp>
        <p:nvSpPr>
          <p:cNvPr id="12" name="CasellaDiTesto 11"/>
          <p:cNvSpPr txBox="1"/>
          <p:nvPr/>
        </p:nvSpPr>
        <p:spPr>
          <a:xfrm>
            <a:off x="142844" y="3143248"/>
            <a:ext cx="40719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dirty="0"/>
              <a:t>Coordinamento ed attuazione di interventi insetticidi</a:t>
            </a:r>
          </a:p>
        </p:txBody>
      </p:sp>
      <p:sp>
        <p:nvSpPr>
          <p:cNvPr id="30" name="CasellaDiTesto 29"/>
          <p:cNvSpPr txBox="1"/>
          <p:nvPr/>
        </p:nvSpPr>
        <p:spPr>
          <a:xfrm>
            <a:off x="5000628" y="1248305"/>
            <a:ext cx="2500330" cy="132343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Di fondamentale importanza per  l’elevato numero di </a:t>
            </a:r>
            <a:r>
              <a:rPr lang="it-IT" sz="1600" b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siti di infestazione </a:t>
            </a:r>
            <a:r>
              <a:rPr lang="it-IT" sz="1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presso le pertinenze private</a:t>
            </a:r>
          </a:p>
        </p:txBody>
      </p:sp>
      <p:pic>
        <p:nvPicPr>
          <p:cNvPr id="31" name="Immagine 30" descr="FOTO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858148" y="1262047"/>
            <a:ext cx="857256" cy="1524011"/>
          </a:xfrm>
          <a:prstGeom prst="rect">
            <a:avLst/>
          </a:prstGeom>
        </p:spPr>
      </p:pic>
      <p:sp>
        <p:nvSpPr>
          <p:cNvPr id="33" name="Freccia a destra 32"/>
          <p:cNvSpPr/>
          <p:nvPr/>
        </p:nvSpPr>
        <p:spPr>
          <a:xfrm>
            <a:off x="3428992" y="1643050"/>
            <a:ext cx="1500198" cy="50006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4" name="Freccia a destra 33"/>
          <p:cNvSpPr/>
          <p:nvPr/>
        </p:nvSpPr>
        <p:spPr>
          <a:xfrm rot="5400000">
            <a:off x="1928794" y="4071942"/>
            <a:ext cx="500066" cy="50006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5" name="Freccia a destra 34"/>
          <p:cNvSpPr/>
          <p:nvPr/>
        </p:nvSpPr>
        <p:spPr>
          <a:xfrm rot="19549113">
            <a:off x="3206414" y="3908089"/>
            <a:ext cx="2687280" cy="50006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6" name="Freccia a destra 35"/>
          <p:cNvSpPr/>
          <p:nvPr/>
        </p:nvSpPr>
        <p:spPr>
          <a:xfrm>
            <a:off x="3500430" y="5143512"/>
            <a:ext cx="1643074" cy="50006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CasellaDiTesto 17"/>
          <p:cNvSpPr txBox="1"/>
          <p:nvPr/>
        </p:nvSpPr>
        <p:spPr>
          <a:xfrm rot="19601907">
            <a:off x="3260901" y="3999333"/>
            <a:ext cx="24801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bg1"/>
                </a:solidFill>
              </a:rPr>
              <a:t>AREE NATURALI</a:t>
            </a:r>
          </a:p>
        </p:txBody>
      </p:sp>
      <p:sp>
        <p:nvSpPr>
          <p:cNvPr id="19" name="CasellaDiTesto 18"/>
          <p:cNvSpPr txBox="1"/>
          <p:nvPr/>
        </p:nvSpPr>
        <p:spPr>
          <a:xfrm>
            <a:off x="3786182" y="5214950"/>
            <a:ext cx="1143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bg1"/>
                </a:solidFill>
              </a:rPr>
              <a:t>TOMBINI</a:t>
            </a:r>
          </a:p>
        </p:txBody>
      </p:sp>
      <p:sp>
        <p:nvSpPr>
          <p:cNvPr id="20" name="CasellaDiTesto 19"/>
          <p:cNvSpPr txBox="1"/>
          <p:nvPr/>
        </p:nvSpPr>
        <p:spPr>
          <a:xfrm>
            <a:off x="602252" y="4643446"/>
            <a:ext cx="430887" cy="928694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vert="vert" wrap="square" rtlCol="0">
            <a:spAutoFit/>
          </a:bodyPr>
          <a:lstStyle/>
          <a:p>
            <a:pPr algn="ctr"/>
            <a:r>
              <a:rPr lang="it-IT" sz="1600" dirty="0"/>
              <a:t>LARVICIDI</a:t>
            </a:r>
          </a:p>
        </p:txBody>
      </p:sp>
      <p:sp>
        <p:nvSpPr>
          <p:cNvPr id="21" name="CasellaDiTesto 20"/>
          <p:cNvSpPr txBox="1"/>
          <p:nvPr/>
        </p:nvSpPr>
        <p:spPr>
          <a:xfrm>
            <a:off x="612137" y="5643578"/>
            <a:ext cx="430887" cy="107157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vert="vert" wrap="square" rtlCol="0">
            <a:spAutoFit/>
          </a:bodyPr>
          <a:lstStyle/>
          <a:p>
            <a:pPr algn="ctr"/>
            <a:r>
              <a:rPr lang="it-IT" sz="1600" dirty="0"/>
              <a:t>ADULTICIDI</a:t>
            </a:r>
          </a:p>
        </p:txBody>
      </p:sp>
      <p:sp>
        <p:nvSpPr>
          <p:cNvPr id="22" name="CasellaDiTesto 21"/>
          <p:cNvSpPr txBox="1"/>
          <p:nvPr/>
        </p:nvSpPr>
        <p:spPr>
          <a:xfrm>
            <a:off x="1071538" y="6000768"/>
            <a:ext cx="1357322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b="1" dirty="0"/>
              <a:t>Chimici</a:t>
            </a:r>
            <a:r>
              <a:rPr lang="it-IT" dirty="0"/>
              <a:t> </a:t>
            </a:r>
          </a:p>
        </p:txBody>
      </p:sp>
      <p:pic>
        <p:nvPicPr>
          <p:cNvPr id="23" name="Immagine 22" descr="ADULTICIDI_LANCIA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429010" y="5643578"/>
            <a:ext cx="1071552" cy="1143008"/>
          </a:xfrm>
          <a:prstGeom prst="rect">
            <a:avLst/>
          </a:prstGeom>
        </p:spPr>
      </p:pic>
      <p:sp>
        <p:nvSpPr>
          <p:cNvPr id="24" name="Freccia a destra 23"/>
          <p:cNvSpPr/>
          <p:nvPr/>
        </p:nvSpPr>
        <p:spPr>
          <a:xfrm>
            <a:off x="2500298" y="5929330"/>
            <a:ext cx="1071570" cy="50006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5" name="CasellaDiTesto 24"/>
          <p:cNvSpPr txBox="1"/>
          <p:nvPr/>
        </p:nvSpPr>
        <p:spPr>
          <a:xfrm>
            <a:off x="2428860" y="6000768"/>
            <a:ext cx="1143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bg1"/>
                </a:solidFill>
              </a:rPr>
              <a:t>URBANO</a:t>
            </a:r>
          </a:p>
        </p:txBody>
      </p:sp>
      <p:sp>
        <p:nvSpPr>
          <p:cNvPr id="28" name="CasellaDiTesto 27"/>
          <p:cNvSpPr txBox="1"/>
          <p:nvPr/>
        </p:nvSpPr>
        <p:spPr>
          <a:xfrm>
            <a:off x="3428992" y="1714488"/>
            <a:ext cx="16430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>
                <a:solidFill>
                  <a:schemeClr val="bg1"/>
                </a:solidFill>
              </a:rPr>
              <a:t>POPOLAZIONE</a:t>
            </a:r>
          </a:p>
        </p:txBody>
      </p:sp>
      <p:sp>
        <p:nvSpPr>
          <p:cNvPr id="29" name="CasellaDiTesto 28"/>
          <p:cNvSpPr txBox="1"/>
          <p:nvPr/>
        </p:nvSpPr>
        <p:spPr>
          <a:xfrm>
            <a:off x="8858280" y="1599847"/>
            <a:ext cx="338554" cy="3658306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it-IT" sz="1000" dirty="0"/>
              <a:t>Centro Operativo per la lotta alle zanzare Biellese ed Alto Vercellese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1452</TotalTime>
  <Words>421</Words>
  <Application>Microsoft Office PowerPoint</Application>
  <PresentationFormat>Presentazione su schermo (4:3)</PresentationFormat>
  <Paragraphs>97</Paragraphs>
  <Slides>6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6</vt:i4>
      </vt:variant>
    </vt:vector>
  </HeadingPairs>
  <TitlesOfParts>
    <vt:vector size="9" baseType="lpstr">
      <vt:lpstr>Arial</vt:lpstr>
      <vt:lpstr>Calibri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davide</dc:creator>
  <cp:lastModifiedBy>Davide</cp:lastModifiedBy>
  <cp:revision>226</cp:revision>
  <dcterms:created xsi:type="dcterms:W3CDTF">2018-07-15T19:28:55Z</dcterms:created>
  <dcterms:modified xsi:type="dcterms:W3CDTF">2022-06-08T09:26:25Z</dcterms:modified>
</cp:coreProperties>
</file>